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84000"/>
  <p:notesSz cx="6858000" cy="9144000"/>
  <p:embeddedFontLst>
    <p:embeddedFont>
      <p:font typeface="Merriweather Sans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Gill Sans"/>
      <p:regular r:id="rId29"/>
      <p:bold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ristopher Booth"/>
  <p:cmAuthor clrIdx="1" id="1" initials="" lastIdx="1" name="Andrea Grazi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erriweatherSans-bold.fntdata"/><Relationship Id="rId21" Type="http://schemas.openxmlformats.org/officeDocument/2006/relationships/font" Target="fonts/MerriweatherSans-regular.fntdata"/><Relationship Id="rId24" Type="http://schemas.openxmlformats.org/officeDocument/2006/relationships/font" Target="fonts/MerriweatherSans-boldItalic.fntdata"/><Relationship Id="rId23" Type="http://schemas.openxmlformats.org/officeDocument/2006/relationships/font" Target="fonts/Merriweather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ill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regular.fntdata"/><Relationship Id="rId30" Type="http://schemas.openxmlformats.org/officeDocument/2006/relationships/font" Target="fonts/GillSans-bold.fntdata"/><Relationship Id="rId11" Type="http://schemas.openxmlformats.org/officeDocument/2006/relationships/slide" Target="slides/slide5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1-09T17:37:14.904">
    <p:pos x="6000" y="0"/>
    <p:text>The surface area, material thickness and its specific weight are in the accompanying .gh script. It is not reproduced here to simplify the presentation</p:text>
  </p:cm>
  <p:cm authorId="1" idx="1" dt="2021-11-18T07:31:28.406">
    <p:pos x="6000" y="100"/>
    <p:text>In order to calculate a weight you should show the area, thickness and specific weight of the material ... right ?! do it!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ae97e1800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ae97e1800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185a1c53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185a1c53c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26422a6c1_2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26422a6c1_2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26422a6c1_2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26422a6c1_2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26422a6c1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26422a6c1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185a1c53c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185a1c53c_1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eba461c56_4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aeba461c56_4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20f61dc5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20f61dc5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liked the effect that holes make and decided to continue with options including quite a lot of holes arranged in an asymmetrical way.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found that this quantity of faces and holes becomes difficult to manage efficiently.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decided we wanted a simplified version of this model...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had a lot of difficulty managing the orientation of the stripes on a ‘simplified’ model which still had over 160 faces.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Although the faces numbers and vertex arrangement could be shown, manipulating the faces to reorient them was still very difficult.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c26d961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bc26d9617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bc26d961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bc26d9617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20f61dc5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20f61dc5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20f61dc52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20f61dc52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185a1c53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185a1c53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27033c1c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27033c1c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ay 1" showMasterSp="0">
  <p:cSld name="TITLE_AND_BODY_1">
    <p:bg>
      <p:bgPr>
        <a:solidFill>
          <a:srgbClr val="F3F3F3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12819675" y="4171900"/>
            <a:ext cx="5898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i="1"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Software I</a:t>
            </a:r>
            <a:endParaRPr i="1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IaaC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16/10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/20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12820455" y="5775275"/>
            <a:ext cx="744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0" i="1" lang="en-US" sz="1800" u="none" cap="none" strike="noStrike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Tutors /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i="1" lang="en-US" sz="1800">
                <a:solidFill>
                  <a:srgbClr val="FFFFFF"/>
                </a:solidFill>
              </a:rPr>
              <a:t>Ján </a:t>
            </a:r>
            <a:r>
              <a:rPr b="1" lang="en-US" sz="1800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Pernecký, </a:t>
            </a:r>
            <a:r>
              <a:rPr i="1" lang="en-US" sz="1800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Eugenio</a:t>
            </a:r>
            <a:r>
              <a:rPr b="1" lang="en-US" sz="1800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 Bettucchi</a:t>
            </a:r>
            <a:endParaRPr b="1"/>
          </a:p>
        </p:txBody>
      </p:sp>
      <p:cxnSp>
        <p:nvCxnSpPr>
          <p:cNvPr id="10" name="Google Shape;10;p2"/>
          <p:cNvCxnSpPr/>
          <p:nvPr/>
        </p:nvCxnSpPr>
        <p:spPr>
          <a:xfrm>
            <a:off x="12188948" y="4276542"/>
            <a:ext cx="0" cy="52485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250" y="4276550"/>
            <a:ext cx="3730752" cy="79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7579250" y="5552400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EFEFEF"/>
                </a:solidFill>
                <a:latin typeface="Muli"/>
                <a:ea typeface="Muli"/>
                <a:cs typeface="Muli"/>
                <a:sym typeface="Muli"/>
              </a:rPr>
              <a:t>MRAC</a:t>
            </a:r>
            <a:endParaRPr sz="6000">
              <a:solidFill>
                <a:srgbClr val="EFEFE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7579075" y="6834575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2400">
              <a:solidFill>
                <a:srgbClr val="CCCCC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680">
          <p15:clr>
            <a:srgbClr val="FA7B17"/>
          </p15:clr>
        </p15:guide>
        <p15:guide id="2" orient="horz" pos="43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empty whi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 showMasterSp="0">
  <p:cSld name="empty black">
    <p:bg>
      <p:bgPr>
        <a:solidFill>
          <a:srgbClr val="F3F3F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 1">
  <p:cSld name="empty whit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11944349" y="13030200"/>
            <a:ext cx="46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ay 1" showMasterSp="0">
  <p:cSld name="TITLE_AND_BODY_1">
    <p:bg>
      <p:bgPr>
        <a:solidFill>
          <a:srgbClr val="F3F3F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12819675" y="4171900"/>
            <a:ext cx="5898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i="1"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Software 1 / Computation, Coherence, Construction</a:t>
            </a:r>
            <a:endParaRPr i="1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IaaC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0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9/1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b="0" i="0" lang="en-US" sz="20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/201</a:t>
            </a:r>
            <a:r>
              <a:rPr lang="en-US"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12820443" y="5775275"/>
            <a:ext cx="4398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0" i="1" lang="en-US" sz="1800" u="none" cap="none" strike="noStrike">
                <a:solidFill>
                  <a:srgbClr val="DCDEE0"/>
                </a:solidFill>
                <a:latin typeface="Open Sans"/>
                <a:ea typeface="Open Sans"/>
                <a:cs typeface="Open Sans"/>
                <a:sym typeface="Open Sans"/>
              </a:rPr>
              <a:t>Tutors / Alessio </a:t>
            </a:r>
            <a:r>
              <a:rPr b="0" i="0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Erioli, </a:t>
            </a:r>
            <a:r>
              <a:rPr i="1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Eugenio </a:t>
            </a:r>
            <a:r>
              <a:rPr b="0" i="0" lang="en-US" sz="1800" u="none" cap="none" strike="noStrike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Bettu</a:t>
            </a:r>
            <a:r>
              <a:rPr lang="en-US" sz="18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cchi</a:t>
            </a:r>
            <a:endParaRPr/>
          </a:p>
        </p:txBody>
      </p:sp>
      <p:cxnSp>
        <p:nvCxnSpPr>
          <p:cNvPr id="29" name="Google Shape;29;p7"/>
          <p:cNvCxnSpPr/>
          <p:nvPr/>
        </p:nvCxnSpPr>
        <p:spPr>
          <a:xfrm>
            <a:off x="12188948" y="4276542"/>
            <a:ext cx="0" cy="52485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9250" y="4276550"/>
            <a:ext cx="3730752" cy="7900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/>
        </p:nvSpPr>
        <p:spPr>
          <a:xfrm>
            <a:off x="7579250" y="5552400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EFEFEF"/>
                </a:solidFill>
                <a:latin typeface="Muli"/>
                <a:ea typeface="Muli"/>
                <a:cs typeface="Muli"/>
                <a:sym typeface="Muli"/>
              </a:rPr>
              <a:t>MRAC</a:t>
            </a:r>
            <a:endParaRPr sz="6000">
              <a:solidFill>
                <a:srgbClr val="EFEFE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7579075" y="6834575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CCCCC"/>
                </a:solidFill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2400">
              <a:solidFill>
                <a:srgbClr val="CCCCC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680">
          <p15:clr>
            <a:srgbClr val="FA7B17"/>
          </p15:clr>
        </p15:guide>
        <p15:guide id="2" orient="horz" pos="432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empty whi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 showMasterSp="0">
  <p:cSld name="empty black">
    <p:bg>
      <p:bgPr>
        <a:solidFill>
          <a:srgbClr val="F3F3F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11944349" y="13030200"/>
            <a:ext cx="4699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33850" y="12518225"/>
            <a:ext cx="3048000" cy="6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11944349" y="13030200"/>
            <a:ext cx="46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19172" l="48214" r="2130" t="31169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16925275" y="4576343"/>
            <a:ext cx="6383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Software</a:t>
            </a: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 I - inFORMed geometries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t/>
            </a:r>
            <a:endParaRPr b="1" i="0" sz="20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 Light"/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IaaC</a:t>
            </a:r>
            <a:r>
              <a:rPr b="1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18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/11</a:t>
            </a:r>
            <a:r>
              <a:rPr b="1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/20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 b="1"/>
          </a:p>
        </p:txBody>
      </p:sp>
      <p:sp>
        <p:nvSpPr>
          <p:cNvPr id="46" name="Google Shape;46;p10"/>
          <p:cNvSpPr/>
          <p:nvPr/>
        </p:nvSpPr>
        <p:spPr>
          <a:xfrm>
            <a:off x="16925275" y="5733338"/>
            <a:ext cx="7440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Faculty</a:t>
            </a:r>
            <a:r>
              <a:rPr b="0" i="1" lang="en-US" sz="1800" u="none" cap="none" strike="noStrike">
                <a:latin typeface="Open Sans"/>
                <a:ea typeface="Open Sans"/>
                <a:cs typeface="Open Sans"/>
                <a:sym typeface="Open Sans"/>
              </a:rPr>
              <a:t> /</a:t>
            </a:r>
            <a:r>
              <a:rPr lang="en-US" sz="1800"/>
              <a:t> </a:t>
            </a:r>
            <a:r>
              <a:rPr i="1" lang="en-US" sz="1800"/>
              <a:t>Andrea Graziano  </a:t>
            </a:r>
            <a:endParaRPr i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i="1" lang="en-US" sz="1800"/>
              <a:t>Assistant / Eugenio Bettucchi</a:t>
            </a:r>
            <a:endParaRPr i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t/>
            </a:r>
            <a:endParaRPr i="1" sz="1800"/>
          </a:p>
        </p:txBody>
      </p:sp>
      <p:sp>
        <p:nvSpPr>
          <p:cNvPr id="47" name="Google Shape;47;p10"/>
          <p:cNvSpPr txBox="1"/>
          <p:nvPr/>
        </p:nvSpPr>
        <p:spPr>
          <a:xfrm>
            <a:off x="11824938" y="6485863"/>
            <a:ext cx="3730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Muli"/>
                <a:ea typeface="Muli"/>
                <a:cs typeface="Muli"/>
                <a:sym typeface="Muli"/>
              </a:rPr>
              <a:t>MRAC</a:t>
            </a:r>
            <a:endParaRPr sz="6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11824938" y="8103463"/>
            <a:ext cx="37308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uli"/>
                <a:ea typeface="Muli"/>
                <a:cs typeface="Muli"/>
                <a:sym typeface="Muli"/>
              </a:rPr>
              <a:t>Master in Robotics and Advanced Construction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9" name="Google Shape;4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3900" y="4943313"/>
            <a:ext cx="4012876" cy="7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17801255" y="8367600"/>
            <a:ext cx="744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Christopher Booth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Jordi Vilanova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1800"/>
              <a:buFont typeface="Open Sans"/>
              <a:buNone/>
            </a:pP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Ipek Attaroglu</a:t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16925275" y="8449363"/>
            <a:ext cx="3593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00"/>
              <a:buFont typeface="Open Sans"/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Names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916175" y="733050"/>
            <a:ext cx="798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Material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-5895175" y="11697325"/>
            <a:ext cx="4575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h: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5150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mm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w: 4000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mm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d: 1500 mm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326575" y="1982750"/>
            <a:ext cx="12736200" cy="424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916175" y="2281400"/>
            <a:ext cx="6401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Cold Rolled Stainless Steel Sheets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0.53 mm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1.5 x 3 m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4.92 kg/m2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N°_sheets: </a:t>
            </a: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approx. 80 - 90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total weight: approx. 1700 - 1900 kg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Weft Stripes Grouped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4074" l="1922" r="38193" t="7146"/>
          <a:stretch/>
        </p:blipFill>
        <p:spPr>
          <a:xfrm>
            <a:off x="0" y="1539550"/>
            <a:ext cx="14602399" cy="121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0" l="20693" r="21887" t="0"/>
          <a:stretch/>
        </p:blipFill>
        <p:spPr>
          <a:xfrm>
            <a:off x="13286449" y="1539550"/>
            <a:ext cx="9256325" cy="90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13490263" y="1302450"/>
            <a:ext cx="9052500" cy="90525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4" name="Google Shape;124;p20"/>
          <p:cNvSpPr/>
          <p:nvPr/>
        </p:nvSpPr>
        <p:spPr>
          <a:xfrm>
            <a:off x="14602400" y="10203025"/>
            <a:ext cx="2066753" cy="2599897"/>
          </a:xfrm>
          <a:custGeom>
            <a:rect b="b" l="l" r="r" t="t"/>
            <a:pathLst>
              <a:path extrusionOk="0" h="100266" w="76511">
                <a:moveTo>
                  <a:pt x="76511" y="0"/>
                </a:moveTo>
                <a:cubicBezTo>
                  <a:pt x="66285" y="12782"/>
                  <a:pt x="61171" y="31535"/>
                  <a:pt x="64381" y="47586"/>
                </a:cubicBezTo>
                <a:cubicBezTo>
                  <a:pt x="66598" y="58671"/>
                  <a:pt x="72620" y="70452"/>
                  <a:pt x="69046" y="81177"/>
                </a:cubicBezTo>
                <a:cubicBezTo>
                  <a:pt x="67934" y="84515"/>
                  <a:pt x="64070" y="86153"/>
                  <a:pt x="61582" y="88641"/>
                </a:cubicBezTo>
                <a:cubicBezTo>
                  <a:pt x="46829" y="103394"/>
                  <a:pt x="20864" y="99838"/>
                  <a:pt x="0" y="9983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Assembly</a:t>
            </a:r>
            <a:endParaRPr b="1"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1032800" y="12009575"/>
            <a:ext cx="326700" cy="326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9433850" y="11355475"/>
            <a:ext cx="326700" cy="32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9433850" y="11897275"/>
            <a:ext cx="326700" cy="32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1505800" y="10542925"/>
            <a:ext cx="8266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All the strips required to complete the feet = 208.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closed loops of the feet = 6 x 8 = 48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Short (green) open strips = 6 x 8 = 48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9968" l="15937" r="11588" t="9960"/>
          <a:stretch/>
        </p:blipFill>
        <p:spPr>
          <a:xfrm>
            <a:off x="916175" y="2467263"/>
            <a:ext cx="10884685" cy="676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15450" l="19350" r="19356" t="15450"/>
          <a:stretch/>
        </p:blipFill>
        <p:spPr>
          <a:xfrm>
            <a:off x="12589110" y="2764925"/>
            <a:ext cx="10419287" cy="660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1032800" y="11467775"/>
            <a:ext cx="326700" cy="326700"/>
          </a:xfrm>
          <a:prstGeom prst="rect">
            <a:avLst/>
          </a:prstGeom>
          <a:solidFill>
            <a:srgbClr val="A6A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9914900" y="11311025"/>
            <a:ext cx="826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Medium (yellow) open strips = 4 x 8 = 32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Long (Red ) open strips = 10 x 8 = 80 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Connections</a:t>
            </a:r>
            <a:endParaRPr b="1"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531925" y="10235625"/>
            <a:ext cx="4843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-riveting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-progressive decrease of rivets at greater height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16792" l="16205" r="8065" t="25364"/>
          <a:stretch/>
        </p:blipFill>
        <p:spPr>
          <a:xfrm>
            <a:off x="1531925" y="4391850"/>
            <a:ext cx="4843300" cy="4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19625" l="14327" r="12423" t="24697"/>
          <a:stretch/>
        </p:blipFill>
        <p:spPr>
          <a:xfrm>
            <a:off x="6375213" y="2400300"/>
            <a:ext cx="17352074" cy="74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829450" y="10235625"/>
            <a:ext cx="4843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-closed and open pieces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2056"/>
          <a:stretch/>
        </p:blipFill>
        <p:spPr>
          <a:xfrm>
            <a:off x="-28300" y="1598510"/>
            <a:ext cx="24412298" cy="1051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5035" l="0" r="0" t="5044"/>
          <a:stretch/>
        </p:blipFill>
        <p:spPr>
          <a:xfrm>
            <a:off x="0" y="283500"/>
            <a:ext cx="24384000" cy="1233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Geometries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/>
        </p:nvSpPr>
        <p:spPr>
          <a:xfrm>
            <a:off x="916175" y="733050"/>
            <a:ext cx="457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Mesh Geometries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Explored 2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916175" y="10119775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6617550" y="10119775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12996300" y="10696975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17009200" y="837040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3">
            <a:alphaModFix/>
          </a:blip>
          <a:srcRect b="18290" l="13883" r="7190" t="17009"/>
          <a:stretch/>
        </p:blipFill>
        <p:spPr>
          <a:xfrm>
            <a:off x="1134750" y="1851075"/>
            <a:ext cx="22288527" cy="102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916175" y="733050"/>
            <a:ext cx="1164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‘Resolution’ (i.e. Quantity of mesh elements on sides and corners) 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25535" l="0" r="0" t="25535"/>
          <a:stretch/>
        </p:blipFill>
        <p:spPr>
          <a:xfrm>
            <a:off x="-33825" y="3493175"/>
            <a:ext cx="24451625" cy="672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Development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29097" l="3401" r="3401" t="21181"/>
          <a:stretch/>
        </p:blipFill>
        <p:spPr>
          <a:xfrm>
            <a:off x="-11375" y="3195738"/>
            <a:ext cx="24406748" cy="73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topologies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212" y="-420300"/>
            <a:ext cx="24840428" cy="139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916175" y="73305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Mesh face topologies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26221" l="0" r="0" t="22575"/>
          <a:stretch/>
        </p:blipFill>
        <p:spPr>
          <a:xfrm>
            <a:off x="0" y="3531250"/>
            <a:ext cx="24384000" cy="70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0478925" y="10184750"/>
            <a:ext cx="371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Open Sans"/>
                <a:ea typeface="Open Sans"/>
                <a:cs typeface="Open Sans"/>
                <a:sym typeface="Open Sans"/>
              </a:rPr>
              <a:t>f    r    o    n    t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0478925" y="2961850"/>
            <a:ext cx="371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b  a  c  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75" y="372625"/>
            <a:ext cx="23059052" cy="129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916175" y="733050"/>
            <a:ext cx="990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Stripper, Warp &amp; Weft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2"/>
            <a:ext cx="24384000" cy="1369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916175" y="12531000"/>
            <a:ext cx="457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Desired configuration</a:t>
            </a:r>
            <a:endParaRPr b="1"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0" r="28861" t="0"/>
          <a:stretch/>
        </p:blipFill>
        <p:spPr>
          <a:xfrm>
            <a:off x="20383500" y="11343900"/>
            <a:ext cx="3333748" cy="2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